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8" r:id="rId28"/>
    <p:sldId id="289" r:id="rId29"/>
    <p:sldId id="290" r:id="rId30"/>
    <p:sldId id="291" r:id="rId31"/>
    <p:sldId id="282" r:id="rId32"/>
    <p:sldId id="283" r:id="rId33"/>
    <p:sldId id="284" r:id="rId34"/>
    <p:sldId id="285" r:id="rId35"/>
    <p:sldId id="286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23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63E42-C992-4A81-A876-C03ADD0991F0}" type="datetimeFigureOut">
              <a:rPr lang="en-US" smtClean="0"/>
              <a:pPr/>
              <a:t>8/27/2016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445836-6A4B-41F8-A0D9-3EE357D6A41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52BA6C6-FAB6-420C-BAE3-592D5E396F67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E9E11-9B10-46B7-8820-6CAA5F91EA9B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FCDE9-287B-4EAC-A964-E9BE2123AA0B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5C0E-52B9-4A27-A2C4-2D82C18BA468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0BA6F-2EB0-497F-BD6D-24546E9231BE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DE9BB-AD36-45BA-84A6-DF6F12FC48A7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03BB39-56FF-4DA3-86CB-43BF5E533DB9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4516399-0933-476D-927B-0FA04DE8A43B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4229D-24D7-4D12-AA39-333E8F9AB368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20764-F768-4BE3-BCE7-538A4CDB2359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2877C-A675-477E-AF76-C3A07C950F5C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3780663-1996-424B-B49F-861D74844143}" type="datetime1">
              <a:rPr lang="en-US" smtClean="0"/>
              <a:pPr/>
              <a:t>8/27/2016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Sampling designs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Non probability sampling</a:t>
            </a:r>
          </a:p>
          <a:p>
            <a:r>
              <a:rPr lang="en-IN" dirty="0" smtClean="0"/>
              <a:t>Probability sampling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Taking a random sample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 smtClean="0"/>
              <a:t>In simple cases, write each possible sample in a slip of paper, mix these slips in a container and then draw as a lottery.</a:t>
            </a:r>
          </a:p>
          <a:p>
            <a:endParaRPr lang="en-IN" sz="2400" dirty="0" smtClean="0"/>
          </a:p>
          <a:p>
            <a:r>
              <a:rPr lang="en-IN" sz="2400" dirty="0" smtClean="0"/>
              <a:t>This procedure is impractical and impossible in complex problems of sampling.</a:t>
            </a:r>
          </a:p>
          <a:p>
            <a:endParaRPr lang="en-IN" sz="2400" dirty="0" smtClean="0"/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Alternate method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IN" sz="2400" dirty="0" smtClean="0"/>
              <a:t>Write the name of each element of a finite population on a slip of paper, put the slips of paper so prepared into a box.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Mix them thoroughly and then draw the required number of slips for the sample one after the other without replacement.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Make sure that in successive drawings each of the remaining elements of the population has the same chance of being selected.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This procedure will also result in the same probability for each possible sample.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Finite population=6 elements</a:t>
            </a:r>
          </a:p>
          <a:p>
            <a:pPr algn="just"/>
            <a:r>
              <a:rPr lang="en-IN" sz="2400" dirty="0" smtClean="0"/>
              <a:t>Sample size=3</a:t>
            </a:r>
          </a:p>
          <a:p>
            <a:pPr algn="just"/>
            <a:r>
              <a:rPr lang="en-IN" sz="2400" dirty="0" smtClean="0"/>
              <a:t>Probability of drawing any one element in the first draw=3/6</a:t>
            </a:r>
          </a:p>
          <a:p>
            <a:pPr algn="just"/>
            <a:r>
              <a:rPr lang="en-IN" sz="2400" dirty="0" smtClean="0"/>
              <a:t>Probability of drawing one more element in the second draw=2/5</a:t>
            </a:r>
          </a:p>
          <a:p>
            <a:pPr algn="just"/>
            <a:r>
              <a:rPr lang="en-IN" sz="2400" dirty="0" smtClean="0"/>
              <a:t>Probability of drawing one more element in the third draw=1/4</a:t>
            </a:r>
          </a:p>
          <a:p>
            <a:pPr algn="just"/>
            <a:r>
              <a:rPr lang="en-IN" sz="2400" dirty="0" smtClean="0"/>
              <a:t>The joint probability of the three elements which constitute the sample=3/6*2/5*1/4=1/20.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Random number tables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sz="2400" dirty="0" smtClean="0"/>
              <a:t>Statisticians like </a:t>
            </a:r>
            <a:r>
              <a:rPr lang="en-IN" sz="2400" dirty="0" err="1" smtClean="0"/>
              <a:t>Tippett</a:t>
            </a:r>
            <a:r>
              <a:rPr lang="en-IN" sz="2400" dirty="0" smtClean="0"/>
              <a:t>, Yates, Fisher have prepared tables of random numbers for selecting a random sample.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err="1" smtClean="0"/>
              <a:t>Tippett’s</a:t>
            </a:r>
            <a:r>
              <a:rPr lang="en-IN" sz="2400" dirty="0" smtClean="0"/>
              <a:t> random number tables are used for this purpose.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err="1" smtClean="0"/>
              <a:t>Tippett</a:t>
            </a:r>
            <a:r>
              <a:rPr lang="en-IN" sz="2400" dirty="0" smtClean="0"/>
              <a:t> gave 10,400 four figure numbers.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He selected 41,600 digits from the census reports and combined them into fours to give his random numbers to obtain the random sample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Random number tables can be used only when lists are available and items are readily numbered.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In some situations it is impossible to proceed in this way.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Ex: To estimate the mean height of trees in a forest, it would not be possible to number the trees. Select some trees haphazardly without purpose.</a:t>
            </a:r>
          </a:p>
          <a:p>
            <a:pPr algn="just"/>
            <a:endParaRPr lang="en-IN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Alternative is to divide the whole forest into a finite number of equal sized blocks which are sample units.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Height of each tree in the selected block should be measured.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Simple random sample without replacement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Unit which is selected once is not replaced back to the population.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Mixture of probability and non probability sampling methods.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Complex random sampling designs</a:t>
            </a:r>
            <a:endParaRPr lang="en-IN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Systematic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 smtClean="0"/>
              <a:t>Select every </a:t>
            </a:r>
            <a:r>
              <a:rPr lang="en-IN" sz="2400" dirty="0" err="1" smtClean="0"/>
              <a:t>i</a:t>
            </a:r>
            <a:r>
              <a:rPr lang="en-IN" sz="2400" baseline="30000" dirty="0" err="1" smtClean="0"/>
              <a:t>th</a:t>
            </a:r>
            <a:r>
              <a:rPr lang="en-IN" sz="2400" dirty="0" smtClean="0"/>
              <a:t> item on a list.</a:t>
            </a:r>
          </a:p>
          <a:p>
            <a:endParaRPr lang="en-IN" sz="2400" dirty="0" smtClean="0"/>
          </a:p>
          <a:p>
            <a:r>
              <a:rPr lang="en-IN" sz="2400" dirty="0" smtClean="0"/>
              <a:t>First unit is selected randomly. Ex: 4% sample</a:t>
            </a:r>
          </a:p>
          <a:p>
            <a:endParaRPr lang="en-IN" sz="2400" dirty="0" smtClean="0"/>
          </a:p>
          <a:p>
            <a:r>
              <a:rPr lang="en-IN" sz="2400" dirty="0" smtClean="0"/>
              <a:t>Remaining units are selected at fixed intervals.</a:t>
            </a:r>
          </a:p>
          <a:p>
            <a:endParaRPr lang="en-IN" sz="2400" dirty="0" smtClean="0"/>
          </a:p>
          <a:p>
            <a:r>
              <a:rPr lang="en-IN" sz="2400" dirty="0" smtClean="0"/>
              <a:t>Improvement over simple random sample.</a:t>
            </a:r>
          </a:p>
          <a:p>
            <a:endParaRPr lang="en-IN" sz="2400" dirty="0" smtClean="0"/>
          </a:p>
          <a:p>
            <a:r>
              <a:rPr lang="en-IN" sz="2400" dirty="0" smtClean="0"/>
              <a:t>Spread more evenly over the entire population.</a:t>
            </a:r>
          </a:p>
          <a:p>
            <a:endParaRPr lang="en-IN" sz="2400" dirty="0" smtClean="0"/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IN" sz="2400" dirty="0" smtClean="0"/>
              <a:t>Easier and less costlier method of sampling.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Used in the case of large populations.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It is inefficient if there is a hidden periodicity in the population.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Ex: if every 25</a:t>
            </a:r>
            <a:r>
              <a:rPr lang="en-IN" sz="2400" baseline="30000" dirty="0" smtClean="0"/>
              <a:t>th</a:t>
            </a:r>
            <a:r>
              <a:rPr lang="en-IN" sz="2400" dirty="0" smtClean="0"/>
              <a:t> item in the sample is defective </a:t>
            </a:r>
            <a:r>
              <a:rPr lang="en-IN" sz="2400" smtClean="0"/>
              <a:t>or vice versa</a:t>
            </a:r>
            <a:r>
              <a:rPr lang="en-IN" sz="2400" dirty="0" smtClean="0"/>
              <a:t>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results are reliable only if the elements are ordered as a representative of the total population.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Non probability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IN" sz="2400" dirty="0" smtClean="0"/>
              <a:t>Sampling procedure that cannot estimate the probability that each item in the population is included in the sample.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Also called deliberate sampling, purposive sampling and judgement sampling.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Items for the sample are selected deliberately by the researcher.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Organisers purposively choose the particular units of the universe for constituting a sample.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small mass selected will be a representative of the whole.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Stratified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Used when the population does not constitute a homogeneous group.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population is divided into several sub populations called strata that are more homogeneous than the total population.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Items are selected from each stratum to constitute a sample.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Precise estimates of each stratum is obtained.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By estimating each component part accurately, a better estimate of the whole is obtained.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Stratified sampling provides more reliable and detailed information.</a:t>
            </a:r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How to form strata?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Strata is formed on the basis of common characteristics of the items to be put in each stratum.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Ensure that the elements being most homogeneous come within each stratum and most heterogeneous between the different strata.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Strata are purposively formed based on</a:t>
            </a:r>
          </a:p>
          <a:p>
            <a:pPr lvl="1" algn="just"/>
            <a:r>
              <a:rPr lang="en-IN" sz="2200" dirty="0" smtClean="0"/>
              <a:t>Past experience of researcher</a:t>
            </a:r>
          </a:p>
          <a:p>
            <a:pPr lvl="1" algn="just"/>
            <a:r>
              <a:rPr lang="en-IN" sz="2200" dirty="0" smtClean="0"/>
              <a:t>Personal judgement of the researcher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Pilot study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sz="2400" dirty="0" smtClean="0"/>
              <a:t>Conducted for determining an efficient stratification plan.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Take small samples of equal size from each of the proposed strata 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Examine the variances within and among the possible stratifications.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Then decide an appropriate stratification plan for our inquiry.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How should items be selected from each stratum?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 smtClean="0"/>
              <a:t>The usual method is simple random sampling.</a:t>
            </a:r>
          </a:p>
          <a:p>
            <a:endParaRPr lang="en-IN" sz="2400" dirty="0" smtClean="0"/>
          </a:p>
          <a:p>
            <a:r>
              <a:rPr lang="en-IN" sz="2400" dirty="0" smtClean="0"/>
              <a:t>Systematic sampling can be used in certain situations.</a:t>
            </a:r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How many items be selected from each stratum?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 smtClean="0"/>
              <a:t>Proportional allocation method is used.</a:t>
            </a:r>
          </a:p>
          <a:p>
            <a:endParaRPr lang="en-IN" sz="2400" dirty="0" smtClean="0"/>
          </a:p>
          <a:p>
            <a:r>
              <a:rPr lang="en-IN" sz="2400" dirty="0" smtClean="0"/>
              <a:t>The sizes of the samples from the different strata are kept proportional to the sizes of the strata.</a:t>
            </a:r>
          </a:p>
          <a:p>
            <a:endParaRPr lang="en-IN" sz="2400" dirty="0" smtClean="0"/>
          </a:p>
          <a:p>
            <a:r>
              <a:rPr lang="en-IN" sz="2400" dirty="0" smtClean="0"/>
              <a:t>P</a:t>
            </a:r>
            <a:r>
              <a:rPr lang="en-IN" sz="2400" baseline="-25000" dirty="0" smtClean="0"/>
              <a:t>i</a:t>
            </a:r>
            <a:r>
              <a:rPr lang="en-IN" sz="2400" dirty="0" smtClean="0"/>
              <a:t>- proportion of population in stratum </a:t>
            </a:r>
            <a:r>
              <a:rPr lang="en-IN" sz="2400" dirty="0" err="1" smtClean="0"/>
              <a:t>i</a:t>
            </a:r>
            <a:endParaRPr lang="en-IN" sz="2400" dirty="0" smtClean="0"/>
          </a:p>
          <a:p>
            <a:r>
              <a:rPr lang="en-IN" sz="2400" dirty="0" smtClean="0"/>
              <a:t>n-total sample size</a:t>
            </a:r>
          </a:p>
          <a:p>
            <a:r>
              <a:rPr lang="en-IN" sz="2400" dirty="0" smtClean="0"/>
              <a:t>Number of elements selected from stratum </a:t>
            </a:r>
            <a:r>
              <a:rPr lang="en-IN" sz="2400" dirty="0" err="1" smtClean="0"/>
              <a:t>i</a:t>
            </a:r>
            <a:r>
              <a:rPr lang="en-IN" sz="2400" dirty="0" smtClean="0"/>
              <a:t> =</a:t>
            </a:r>
            <a:r>
              <a:rPr lang="en-IN" sz="2400" dirty="0" err="1" smtClean="0"/>
              <a:t>n.P</a:t>
            </a:r>
            <a:r>
              <a:rPr lang="en-IN" sz="2400" baseline="-25000" dirty="0" err="1" smtClean="0"/>
              <a:t>i</a:t>
            </a:r>
            <a:endParaRPr lang="en-IN" sz="2400" dirty="0" smtClean="0"/>
          </a:p>
          <a:p>
            <a:endParaRPr lang="en-IN" sz="2400" dirty="0" smtClean="0"/>
          </a:p>
          <a:p>
            <a:endParaRPr lang="en-IN" sz="2400" dirty="0" smtClean="0"/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 smtClean="0"/>
              <a:t>Sample size, n=30</a:t>
            </a:r>
          </a:p>
          <a:p>
            <a:r>
              <a:rPr lang="en-IN" sz="2400" dirty="0" smtClean="0"/>
              <a:t>Size of population, N=8000</a:t>
            </a:r>
          </a:p>
          <a:p>
            <a:r>
              <a:rPr lang="en-IN" sz="2400" dirty="0" smtClean="0"/>
              <a:t>Three strata, N1=4000,N2=2400,N3=1600</a:t>
            </a:r>
          </a:p>
          <a:p>
            <a:endParaRPr lang="en-IN" sz="2400" dirty="0" smtClean="0"/>
          </a:p>
          <a:p>
            <a:r>
              <a:rPr lang="en-IN" sz="2400" dirty="0" smtClean="0"/>
              <a:t>Sample size of strata= (population size of the strata/total population)*total sample size</a:t>
            </a:r>
          </a:p>
          <a:p>
            <a:endParaRPr lang="en-IN" sz="2400" dirty="0" smtClean="0"/>
          </a:p>
          <a:p>
            <a:r>
              <a:rPr lang="en-IN" sz="2400" dirty="0" smtClean="0"/>
              <a:t>n</a:t>
            </a:r>
            <a:r>
              <a:rPr lang="en-IN" sz="2400" baseline="-25000" dirty="0" smtClean="0"/>
              <a:t>1</a:t>
            </a:r>
            <a:r>
              <a:rPr lang="en-IN" sz="2400" dirty="0" smtClean="0"/>
              <a:t>=n.P</a:t>
            </a:r>
            <a:r>
              <a:rPr lang="en-IN" sz="2400" baseline="-25000" dirty="0" smtClean="0"/>
              <a:t>1</a:t>
            </a:r>
            <a:r>
              <a:rPr lang="en-IN" sz="2400" dirty="0" smtClean="0"/>
              <a:t>= 30*(4000/8000) =15</a:t>
            </a:r>
          </a:p>
          <a:p>
            <a:r>
              <a:rPr lang="en-IN" sz="2400" dirty="0" smtClean="0"/>
              <a:t>n</a:t>
            </a:r>
            <a:r>
              <a:rPr lang="en-IN" sz="2400" baseline="-25000" dirty="0" smtClean="0"/>
              <a:t>2</a:t>
            </a:r>
            <a:r>
              <a:rPr lang="en-IN" sz="2400" dirty="0" smtClean="0"/>
              <a:t>=n.P</a:t>
            </a:r>
            <a:r>
              <a:rPr lang="en-IN" sz="2400" baseline="-25000" dirty="0" smtClean="0"/>
              <a:t>2</a:t>
            </a:r>
            <a:r>
              <a:rPr lang="en-IN" sz="2400" dirty="0" smtClean="0"/>
              <a:t>= 30*(2400/8000) =9</a:t>
            </a:r>
          </a:p>
          <a:p>
            <a:r>
              <a:rPr lang="en-IN" sz="2400" dirty="0" smtClean="0"/>
              <a:t>n</a:t>
            </a:r>
            <a:r>
              <a:rPr lang="en-IN" sz="2400" baseline="-25000" dirty="0" smtClean="0"/>
              <a:t>3</a:t>
            </a:r>
            <a:r>
              <a:rPr lang="en-IN" sz="2400" dirty="0" smtClean="0"/>
              <a:t>=n.P</a:t>
            </a:r>
            <a:r>
              <a:rPr lang="en-IN" sz="2400" baseline="-25000" dirty="0" smtClean="0"/>
              <a:t>3</a:t>
            </a:r>
            <a:r>
              <a:rPr lang="en-IN" sz="2400" dirty="0" smtClean="0"/>
              <a:t>= 30*(1600/8000</a:t>
            </a:r>
            <a:r>
              <a:rPr lang="en-IN" sz="2400" smtClean="0"/>
              <a:t>) =6</a:t>
            </a:r>
            <a:endParaRPr lang="en-IN" sz="2400" dirty="0" smtClean="0"/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Proportional allocation Contd..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Most efficient and optimal design</a:t>
            </a:r>
          </a:p>
          <a:p>
            <a:pPr lvl="1" algn="just"/>
            <a:r>
              <a:rPr lang="en-US" sz="2200" dirty="0" smtClean="0"/>
              <a:t>When cost of selecting an item is equal for each stratum.</a:t>
            </a:r>
          </a:p>
          <a:p>
            <a:pPr lvl="1" algn="just"/>
            <a:r>
              <a:rPr lang="en-US" sz="2200" dirty="0" smtClean="0"/>
              <a:t>There is no difference in within-stratum variances</a:t>
            </a:r>
          </a:p>
          <a:p>
            <a:pPr lvl="1" algn="just"/>
            <a:r>
              <a:rPr lang="en-US" sz="2200" dirty="0" smtClean="0"/>
              <a:t>Purpose of sampling is to estimate the population value of some characteristic.</a:t>
            </a:r>
          </a:p>
          <a:p>
            <a:pPr lvl="1" algn="just"/>
            <a:endParaRPr lang="en-I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If the purpose of sampling is to compare the differences among the strata, then equal sample selection from each stratum would be more efficient.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To account for the differences in stratum size and differences in stratum variability, disproportionate sampling can be used </a:t>
            </a:r>
          </a:p>
          <a:p>
            <a:pPr algn="just"/>
            <a:endParaRPr lang="en-US" sz="2400" dirty="0" smtClean="0"/>
          </a:p>
          <a:p>
            <a:pPr algn="just"/>
            <a:endParaRPr lang="en-US" sz="2400" dirty="0" smtClean="0"/>
          </a:p>
          <a:p>
            <a:pPr lvl="1" algn="just"/>
            <a:r>
              <a:rPr lang="en-US" sz="2200" dirty="0" smtClean="0"/>
              <a:t>where </a:t>
            </a:r>
            <a:r>
              <a:rPr lang="el-GR" sz="2200" dirty="0" smtClean="0"/>
              <a:t>σ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,</a:t>
            </a:r>
            <a:r>
              <a:rPr lang="el-GR" sz="2200" dirty="0" smtClean="0"/>
              <a:t> σ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,….</a:t>
            </a:r>
            <a:r>
              <a:rPr lang="el-GR" sz="2200" dirty="0" smtClean="0"/>
              <a:t> σ</a:t>
            </a:r>
            <a:r>
              <a:rPr lang="en-US" sz="2200" baseline="-25000" dirty="0" smtClean="0"/>
              <a:t>k </a:t>
            </a:r>
            <a:r>
              <a:rPr lang="en-US" sz="2200" dirty="0" smtClean="0"/>
              <a:t>denote the standard deviations of the k strata</a:t>
            </a:r>
          </a:p>
          <a:p>
            <a:pPr lvl="1" algn="just"/>
            <a:r>
              <a:rPr lang="en-US" sz="2200" dirty="0" smtClean="0"/>
              <a:t>N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,N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,….</a:t>
            </a:r>
            <a:r>
              <a:rPr lang="en-US" sz="2200" dirty="0" err="1" smtClean="0"/>
              <a:t>N</a:t>
            </a:r>
            <a:r>
              <a:rPr lang="en-US" sz="2200" baseline="-25000" dirty="0" err="1" smtClean="0"/>
              <a:t>k</a:t>
            </a:r>
            <a:r>
              <a:rPr lang="en-US" sz="2200" dirty="0" smtClean="0"/>
              <a:t> denote the sizes of the k strata</a:t>
            </a:r>
          </a:p>
          <a:p>
            <a:pPr lvl="1" algn="just"/>
            <a:r>
              <a:rPr lang="en-US" sz="2200" dirty="0" smtClean="0"/>
              <a:t>n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,n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….</a:t>
            </a:r>
            <a:r>
              <a:rPr lang="en-US" sz="2200" dirty="0" err="1" smtClean="0"/>
              <a:t>n</a:t>
            </a:r>
            <a:r>
              <a:rPr lang="en-US" sz="2200" baseline="-25000" dirty="0" err="1" smtClean="0"/>
              <a:t>k</a:t>
            </a:r>
            <a:r>
              <a:rPr lang="en-US" sz="2200" dirty="0" smtClean="0"/>
              <a:t> denote the sample sizes of the k strata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This is called optimal allocation in the context of disproportionate sampling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581400"/>
            <a:ext cx="487172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To study the economic conditions of the people living in a state, a few towns and villages are purposively selected.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They are selected on the principle that they can be a representative of the entire state.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judgement of the organisers plays an important part in this sampling design.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Determining the sample sizes of different strata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667000"/>
            <a:ext cx="679314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Cost optimal disproportionate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IN" sz="2400" dirty="0" smtClean="0"/>
          </a:p>
          <a:p>
            <a:endParaRPr lang="en-IN" sz="2400" dirty="0" smtClean="0"/>
          </a:p>
          <a:p>
            <a:endParaRPr lang="en-IN" sz="2400" dirty="0" smtClean="0"/>
          </a:p>
          <a:p>
            <a:r>
              <a:rPr lang="en-IN" sz="2400" dirty="0" smtClean="0"/>
              <a:t>C</a:t>
            </a:r>
            <a:r>
              <a:rPr lang="en-IN" sz="2400" baseline="-25000" dirty="0" smtClean="0"/>
              <a:t>1</a:t>
            </a:r>
            <a:r>
              <a:rPr lang="en-IN" sz="2400" dirty="0" smtClean="0"/>
              <a:t> - Cost of sampling in stratum 1</a:t>
            </a:r>
          </a:p>
          <a:p>
            <a:r>
              <a:rPr lang="en-IN" sz="2400" dirty="0" smtClean="0"/>
              <a:t>C</a:t>
            </a:r>
            <a:r>
              <a:rPr lang="en-IN" sz="2400" baseline="-25000" dirty="0" smtClean="0"/>
              <a:t>2</a:t>
            </a:r>
            <a:r>
              <a:rPr lang="en-IN" sz="2400" dirty="0" smtClean="0"/>
              <a:t> - Cost of sampling in stratum 2</a:t>
            </a:r>
          </a:p>
          <a:p>
            <a:r>
              <a:rPr lang="en-IN" sz="2400" dirty="0" smtClean="0"/>
              <a:t>.....</a:t>
            </a:r>
          </a:p>
          <a:p>
            <a:r>
              <a:rPr lang="en-IN" sz="2400" dirty="0" smtClean="0"/>
              <a:t>C</a:t>
            </a:r>
            <a:r>
              <a:rPr lang="en-IN" sz="2400" baseline="-25000" dirty="0" smtClean="0"/>
              <a:t>k</a:t>
            </a:r>
            <a:r>
              <a:rPr lang="en-IN" sz="2400" dirty="0" smtClean="0"/>
              <a:t> - Cost of sampling in stratum k</a:t>
            </a:r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78869"/>
            <a:ext cx="4800600" cy="105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To determine the sample size of different strata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743200"/>
            <a:ext cx="768429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Populations are stratified according to several characteristics.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Example:</a:t>
            </a:r>
          </a:p>
          <a:p>
            <a:pPr lvl="1" algn="just"/>
            <a:r>
              <a:rPr lang="en-IN" sz="2200" dirty="0" smtClean="0">
                <a:solidFill>
                  <a:srgbClr val="0070C0"/>
                </a:solidFill>
              </a:rPr>
              <a:t>A system wide survey designed to determine the attitude of students towards a new teaching plan, a state college system with 20 colleges might stratify the students with respect to class, section and college.</a:t>
            </a:r>
          </a:p>
          <a:p>
            <a:pPr lvl="1" algn="just"/>
            <a:r>
              <a:rPr lang="en-IN" sz="2200" dirty="0" smtClean="0">
                <a:solidFill>
                  <a:srgbClr val="0070C0"/>
                </a:solidFill>
              </a:rPr>
              <a:t>This type of stratification is cross stratification.</a:t>
            </a:r>
          </a:p>
          <a:p>
            <a:pPr lvl="1" algn="just"/>
            <a:r>
              <a:rPr lang="en-IN" sz="2200" dirty="0" smtClean="0">
                <a:solidFill>
                  <a:srgbClr val="0070C0"/>
                </a:solidFill>
              </a:rPr>
              <a:t>This stratification increases the reliability of estimates and is much used in opinion surveys.</a:t>
            </a:r>
            <a:endParaRPr lang="en-IN" sz="22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Cluster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Total area of interest is big.</a:t>
            </a:r>
          </a:p>
          <a:p>
            <a:pPr algn="just"/>
            <a:r>
              <a:rPr lang="en-IN" sz="2400" dirty="0" smtClean="0"/>
              <a:t>Divide the area into a number of smaller non overlapping areas.</a:t>
            </a:r>
          </a:p>
          <a:p>
            <a:pPr algn="just"/>
            <a:r>
              <a:rPr lang="en-IN" sz="2400" dirty="0" smtClean="0"/>
              <a:t>Then randomly select a number of these smaller areas called clusters.</a:t>
            </a:r>
          </a:p>
          <a:p>
            <a:pPr algn="just"/>
            <a:r>
              <a:rPr lang="en-IN" sz="2400" dirty="0" smtClean="0"/>
              <a:t>The ultimate sample consists of all units in these small areas or clusters.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Example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000" dirty="0" smtClean="0"/>
              <a:t>Suppose we want to estimate the proportion of machine parts in an inventory which are </a:t>
            </a:r>
            <a:r>
              <a:rPr lang="en-IN" sz="2000" dirty="0" smtClean="0"/>
              <a:t>defective.</a:t>
            </a:r>
          </a:p>
          <a:p>
            <a:pPr algn="just"/>
            <a:endParaRPr lang="en-IN" sz="2000" dirty="0" smtClean="0"/>
          </a:p>
          <a:p>
            <a:pPr algn="just"/>
            <a:r>
              <a:rPr lang="en-IN" sz="2000" dirty="0" smtClean="0"/>
              <a:t>Assume that there are 20,000 machine parts in the inventory at a given point </a:t>
            </a:r>
            <a:r>
              <a:rPr lang="en-IN" sz="2000" dirty="0" smtClean="0"/>
              <a:t>of time, stored in 400 cases of 50 each.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Using cluster sampling, consider the 400 cases as clusters and randomly select ‘n’ cases.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Examine all the machine-parts in each randomly selected case.</a:t>
            </a:r>
            <a:endParaRPr lang="en-US" sz="2000" dirty="0" smtClean="0"/>
          </a:p>
          <a:p>
            <a:pPr algn="just"/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sampling </a:t>
            </a:r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Reduces cost by concentrating surveys in selected clusters.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Less precise than random sampling.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Not much information in ‘n’ observations within a cluster as in ‘n’ randomly drawn observations.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Used only because of the economic advantage it possesses.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Estimates are usually more reliable per unit cost.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Area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Cluster designs </a:t>
            </a:r>
            <a:r>
              <a:rPr lang="en-US" sz="2000" dirty="0" smtClean="0"/>
              <a:t>in </a:t>
            </a:r>
            <a:r>
              <a:rPr lang="en-US" sz="2000" dirty="0" smtClean="0"/>
              <a:t>which the primary sampling unit represents a cluster of units based on geographic area.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Plus and minus points of cluster sampling are also applicable to area sampling.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Multi-stage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sz="2400" dirty="0" smtClean="0"/>
              <a:t>Further development of cluster sampling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Example:</a:t>
            </a:r>
          </a:p>
          <a:p>
            <a:pPr lvl="1" algn="just"/>
            <a:r>
              <a:rPr lang="en-US" sz="2200" dirty="0" smtClean="0">
                <a:solidFill>
                  <a:srgbClr val="0070C0"/>
                </a:solidFill>
              </a:rPr>
              <a:t>Suppose we want to investigate the working efficiency of </a:t>
            </a:r>
            <a:r>
              <a:rPr lang="en-US" sz="2200" dirty="0" err="1" smtClean="0">
                <a:solidFill>
                  <a:srgbClr val="0070C0"/>
                </a:solidFill>
              </a:rPr>
              <a:t>nationalised</a:t>
            </a:r>
            <a:r>
              <a:rPr lang="en-US" sz="2200" dirty="0" smtClean="0">
                <a:solidFill>
                  <a:srgbClr val="0070C0"/>
                </a:solidFill>
              </a:rPr>
              <a:t> banks in India</a:t>
            </a:r>
          </a:p>
          <a:p>
            <a:pPr lvl="1" algn="just"/>
            <a:r>
              <a:rPr lang="en-US" sz="2200" dirty="0" smtClean="0">
                <a:solidFill>
                  <a:srgbClr val="0070C0"/>
                </a:solidFill>
              </a:rPr>
              <a:t>We want to take a sample of few banks for this purpose.</a:t>
            </a:r>
          </a:p>
          <a:p>
            <a:pPr lvl="1" algn="just"/>
            <a:r>
              <a:rPr lang="en-US" sz="2200" dirty="0" smtClean="0">
                <a:solidFill>
                  <a:srgbClr val="0070C0"/>
                </a:solidFill>
              </a:rPr>
              <a:t>First stage is to select large sampling unit such as states in a country.</a:t>
            </a:r>
          </a:p>
          <a:p>
            <a:pPr lvl="1" algn="just"/>
            <a:r>
              <a:rPr lang="en-US" sz="2200" dirty="0" smtClean="0">
                <a:solidFill>
                  <a:srgbClr val="0070C0"/>
                </a:solidFill>
              </a:rPr>
              <a:t>Then select certain districts and interview all banks in the chosen districts.</a:t>
            </a:r>
          </a:p>
          <a:p>
            <a:pPr lvl="1" algn="just"/>
            <a:r>
              <a:rPr lang="en-US" sz="2200" dirty="0" smtClean="0">
                <a:solidFill>
                  <a:srgbClr val="0070C0"/>
                </a:solidFill>
              </a:rPr>
              <a:t>This represents  a two stage sampling design with clusters of districts being ultimate sampling units. </a:t>
            </a:r>
            <a:endParaRPr lang="en-IN" sz="22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Three stage sampling design</a:t>
            </a:r>
          </a:p>
          <a:p>
            <a:pPr lvl="1" algn="just"/>
            <a:r>
              <a:rPr lang="en-US" sz="2000" dirty="0" smtClean="0"/>
              <a:t>Instead of taking census of all banks within the selected </a:t>
            </a:r>
            <a:r>
              <a:rPr lang="en-US" sz="2000" dirty="0" smtClean="0"/>
              <a:t>districts</a:t>
            </a:r>
            <a:endParaRPr lang="en-US" sz="2000" dirty="0" smtClean="0"/>
          </a:p>
          <a:p>
            <a:pPr lvl="1" algn="just"/>
            <a:r>
              <a:rPr lang="en-US" sz="2000" dirty="0" smtClean="0"/>
              <a:t>Select certain towns and interview all banks in the chosen towns.</a:t>
            </a:r>
          </a:p>
          <a:p>
            <a:pPr lvl="1" algn="just"/>
            <a:endParaRPr lang="en-US" sz="2400" dirty="0" smtClean="0"/>
          </a:p>
          <a:p>
            <a:pPr algn="just"/>
            <a:r>
              <a:rPr lang="en-US" sz="2400" dirty="0" smtClean="0"/>
              <a:t>Four stage sampling plan</a:t>
            </a:r>
          </a:p>
          <a:p>
            <a:pPr lvl="1" algn="just"/>
            <a:r>
              <a:rPr lang="en-US" sz="2000" dirty="0" smtClean="0"/>
              <a:t>Instead of taking a census of all banks within the selected towns</a:t>
            </a:r>
          </a:p>
          <a:p>
            <a:pPr lvl="1" algn="just"/>
            <a:r>
              <a:rPr lang="en-US" sz="2000" dirty="0" smtClean="0"/>
              <a:t>Randomly sample banks from each selected town</a:t>
            </a:r>
          </a:p>
          <a:p>
            <a:pPr lvl="1" algn="just"/>
            <a:endParaRPr lang="en-US" sz="2000" dirty="0" smtClean="0"/>
          </a:p>
          <a:p>
            <a:pPr algn="just"/>
            <a:r>
              <a:rPr lang="en-US" sz="2400" dirty="0" smtClean="0"/>
              <a:t>Multistage random sampling design</a:t>
            </a:r>
          </a:p>
          <a:p>
            <a:pPr lvl="1" algn="just"/>
            <a:r>
              <a:rPr lang="en-US" sz="2000" dirty="0" smtClean="0"/>
              <a:t>Select randomly at all stages</a:t>
            </a:r>
          </a:p>
          <a:p>
            <a:pPr lvl="1" algn="just"/>
            <a:endParaRPr lang="en-I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IN" sz="2400" dirty="0" smtClean="0"/>
              <a:t>Personal element has a chance of entering into the sample.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Investigator may select a sample that yield results favourable to his point of view.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If this happens the entire enquiry may be spoiled.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results obtained may be tolerably reliable if</a:t>
            </a:r>
          </a:p>
          <a:p>
            <a:pPr lvl="1" algn="just"/>
            <a:r>
              <a:rPr lang="en-IN" sz="2000" dirty="0" smtClean="0"/>
              <a:t>Investigators are impartial</a:t>
            </a:r>
          </a:p>
          <a:p>
            <a:pPr lvl="1" algn="just"/>
            <a:r>
              <a:rPr lang="en-IN" sz="2000" dirty="0" smtClean="0"/>
              <a:t>Work without bias</a:t>
            </a:r>
          </a:p>
          <a:p>
            <a:pPr lvl="1" algn="just"/>
            <a:r>
              <a:rPr lang="en-IN" sz="2000" dirty="0" smtClean="0"/>
              <a:t>Able to take sound judgement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 stage sampling </a:t>
            </a:r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Applied in big inquires extending to a large geographical area.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Advantages:</a:t>
            </a:r>
          </a:p>
          <a:p>
            <a:pPr lvl="1" algn="just"/>
            <a:r>
              <a:rPr lang="en-US" sz="2200" dirty="0" smtClean="0">
                <a:solidFill>
                  <a:srgbClr val="0070C0"/>
                </a:solidFill>
              </a:rPr>
              <a:t>Easier to administer than most single stage designs because sampling frame is developed in partial units.</a:t>
            </a:r>
          </a:p>
          <a:p>
            <a:pPr lvl="1" algn="just"/>
            <a:r>
              <a:rPr lang="en-US" sz="2200" dirty="0" smtClean="0">
                <a:solidFill>
                  <a:srgbClr val="0070C0"/>
                </a:solidFill>
              </a:rPr>
              <a:t>Large number of units can be sampled for a given cost because of sequential clustering.</a:t>
            </a:r>
          </a:p>
          <a:p>
            <a:pPr algn="just"/>
            <a:endParaRPr lang="en-IN" sz="24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Sampling with probability proportional to size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000" dirty="0" smtClean="0"/>
              <a:t>If the cluster sampling units do not have the same or approximately same number  of elements, use a random selection process.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The probability of each cluster being included in the sample is proportional to the size of the cluster.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List the number of elements in each cluster irrespective of the method of ordering the cluster.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Then sample systematically the appropriate number of elements from the cumulative totals.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The actual numbers selected indicates which cluster and how many from the cluster are to be selected by simple random sampling or systematic sampling.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Results are equivalent to simple random sample.</a:t>
            </a:r>
          </a:p>
          <a:p>
            <a:endParaRPr lang="en-US" sz="2400" dirty="0" smtClean="0"/>
          </a:p>
          <a:p>
            <a:r>
              <a:rPr lang="en-US" sz="2400" dirty="0" smtClean="0"/>
              <a:t>Method is less cumbersome and less expensive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 smtClean="0"/>
              <a:t>Complex sample design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Ultimate size of the sample is not fixed in advance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It is determined according to mathematical decision rules on the basis of information yielded as survey progresses.</a:t>
            </a:r>
          </a:p>
          <a:p>
            <a:pPr algn="just"/>
            <a:endParaRPr lang="en-US" sz="2000" dirty="0" smtClean="0"/>
          </a:p>
          <a:p>
            <a:pPr algn="just"/>
            <a:r>
              <a:rPr lang="en-US" sz="2000" dirty="0" smtClean="0"/>
              <a:t>Usually adopted in case of acceptance sampling plan in context of statistical quality control.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When a particular lot is to be accepted or rejected on the basis of a single sample, it is single sampling.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decision is to be taken on the basis of two samples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400" dirty="0" smtClean="0"/>
              <a:t>If the decision rests on the basis of more than two samples, but the number of samples is certain and decided in advance, the sampling is multiple sampling.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Sequential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the number of samples is more than two but it is neither certain nor decided in advance, the system is referred to as sequential sampling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N" sz="2400" dirty="0" smtClean="0"/>
              <a:t>Sampling errors cannot be estimated</a:t>
            </a:r>
          </a:p>
          <a:p>
            <a:endParaRPr lang="en-IN" sz="2400" dirty="0" smtClean="0"/>
          </a:p>
          <a:p>
            <a:r>
              <a:rPr lang="en-IN" sz="2400" dirty="0" smtClean="0"/>
              <a:t>Bias element is always there</a:t>
            </a:r>
          </a:p>
          <a:p>
            <a:endParaRPr lang="en-IN" sz="2400" dirty="0" smtClean="0"/>
          </a:p>
          <a:p>
            <a:r>
              <a:rPr lang="en-IN" sz="2400" dirty="0" smtClean="0"/>
              <a:t>Rarely adopted in large inquiries of importance</a:t>
            </a:r>
          </a:p>
          <a:p>
            <a:endParaRPr lang="en-IN" sz="2400" dirty="0" smtClean="0"/>
          </a:p>
          <a:p>
            <a:r>
              <a:rPr lang="en-IN" sz="2400" dirty="0" smtClean="0"/>
              <a:t>Adopted in small inquiries and researches by  individuals</a:t>
            </a:r>
          </a:p>
          <a:p>
            <a:endParaRPr lang="en-IN" sz="2400" dirty="0" smtClean="0"/>
          </a:p>
          <a:p>
            <a:r>
              <a:rPr lang="en-IN" sz="2400" dirty="0" smtClean="0"/>
              <a:t>Ex: Quota sampling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Probability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IN" sz="2400" dirty="0" smtClean="0"/>
              <a:t>Also known as random sampling or chance sampling.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Every item of the universe has an equal chance of inclusion in the sample.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A lottery method in which individual units are picked up from the whole group by some mechanical process.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The results obtained can be assured in terms of probability</a:t>
            </a:r>
          </a:p>
          <a:p>
            <a:pPr lvl="1" algn="just"/>
            <a:r>
              <a:rPr lang="en-IN" sz="2000" dirty="0" smtClean="0"/>
              <a:t>Errors of estimation can be measured</a:t>
            </a:r>
          </a:p>
          <a:p>
            <a:pPr lvl="1" algn="just"/>
            <a:r>
              <a:rPr lang="en-IN" sz="2000" dirty="0" smtClean="0"/>
              <a:t>Significance of results obtained from the random sample can be measured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Contd..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It ensures the law of statistical regularity</a:t>
            </a:r>
            <a:r>
              <a:rPr lang="en-IN" sz="2000" dirty="0" smtClean="0"/>
              <a:t> .</a:t>
            </a:r>
          </a:p>
          <a:p>
            <a:pPr lvl="1" algn="just"/>
            <a:r>
              <a:rPr lang="en-IN" sz="2000" dirty="0" smtClean="0"/>
              <a:t>It states that if on an average the sample chosen is a random one, the sample will have the same composition and characteristics as the universe.</a:t>
            </a:r>
          </a:p>
          <a:p>
            <a:pPr lvl="1" algn="just"/>
            <a:endParaRPr lang="en-IN" sz="2000" dirty="0" smtClean="0"/>
          </a:p>
          <a:p>
            <a:pPr algn="just"/>
            <a:r>
              <a:rPr lang="en-IN" sz="2400" dirty="0" smtClean="0"/>
              <a:t>Best technique for selecting a representative sample.</a:t>
            </a:r>
          </a:p>
          <a:p>
            <a:pPr algn="just"/>
            <a:endParaRPr lang="en-IN" sz="2400" dirty="0" smtClean="0"/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Simple random sampling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It gives each element in the population an equal probability of getting into the sample 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All choices are independent of one another.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It gives each possible sample combination an equal probability of being chosen.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Simple random sample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IN" sz="2400" dirty="0" smtClean="0"/>
              <a:t>A sample chosen from a finite population in such a way that each of the </a:t>
            </a:r>
            <a:r>
              <a:rPr lang="en-IN" sz="2400" baseline="30000" dirty="0" err="1" smtClean="0"/>
              <a:t>N</a:t>
            </a:r>
            <a:r>
              <a:rPr lang="en-IN" sz="2400" dirty="0" err="1" smtClean="0"/>
              <a:t>C</a:t>
            </a:r>
            <a:r>
              <a:rPr lang="en-IN" sz="2400" baseline="-25000" dirty="0" err="1" smtClean="0"/>
              <a:t>n</a:t>
            </a:r>
            <a:r>
              <a:rPr lang="en-IN" sz="2400" baseline="-25000" dirty="0" smtClean="0"/>
              <a:t> </a:t>
            </a:r>
            <a:r>
              <a:rPr lang="en-IN" sz="2400" dirty="0" smtClean="0"/>
              <a:t>possible samples has the same probability, 1/ </a:t>
            </a:r>
            <a:r>
              <a:rPr lang="en-IN" sz="2400" baseline="30000" dirty="0" err="1" smtClean="0"/>
              <a:t>N</a:t>
            </a:r>
            <a:r>
              <a:rPr lang="en-IN" sz="2400" dirty="0" err="1" smtClean="0"/>
              <a:t>C</a:t>
            </a:r>
            <a:r>
              <a:rPr lang="en-IN" sz="2400" baseline="-25000" dirty="0" err="1" smtClean="0"/>
              <a:t>n</a:t>
            </a:r>
            <a:r>
              <a:rPr lang="en-IN" sz="2400" baseline="-25000" dirty="0" smtClean="0"/>
              <a:t> </a:t>
            </a:r>
            <a:r>
              <a:rPr lang="en-IN" sz="2400" dirty="0" smtClean="0"/>
              <a:t>of being selected.</a:t>
            </a:r>
          </a:p>
          <a:p>
            <a:pPr algn="just"/>
            <a:endParaRPr lang="en-IN" sz="2400" dirty="0" smtClean="0"/>
          </a:p>
          <a:p>
            <a:pPr algn="just"/>
            <a:r>
              <a:rPr lang="en-IN" sz="2400" dirty="0" smtClean="0"/>
              <a:t>Take a finite population of six elements (</a:t>
            </a:r>
            <a:r>
              <a:rPr lang="en-IN" sz="2400" dirty="0" err="1" smtClean="0"/>
              <a:t>a,b,c,d,e,f</a:t>
            </a:r>
            <a:r>
              <a:rPr lang="en-IN" sz="2400" dirty="0" smtClean="0"/>
              <a:t>) </a:t>
            </a:r>
            <a:r>
              <a:rPr lang="en-IN" sz="2400" dirty="0" err="1" smtClean="0"/>
              <a:t>i.e</a:t>
            </a:r>
            <a:r>
              <a:rPr lang="en-IN" sz="2400" dirty="0" smtClean="0"/>
              <a:t> N=6</a:t>
            </a:r>
          </a:p>
          <a:p>
            <a:pPr algn="just"/>
            <a:r>
              <a:rPr lang="en-IN" sz="2400" dirty="0" smtClean="0"/>
              <a:t>Sample size n=3</a:t>
            </a:r>
          </a:p>
          <a:p>
            <a:pPr algn="just"/>
            <a:r>
              <a:rPr lang="en-IN" sz="2400" dirty="0" smtClean="0"/>
              <a:t>Then there are </a:t>
            </a:r>
            <a:r>
              <a:rPr lang="en-IN" sz="2400" baseline="30000" dirty="0" smtClean="0"/>
              <a:t>6</a:t>
            </a:r>
            <a:r>
              <a:rPr lang="en-IN" sz="2400" dirty="0" smtClean="0"/>
              <a:t>C</a:t>
            </a:r>
            <a:r>
              <a:rPr lang="en-IN" sz="2400" baseline="-25000" dirty="0" smtClean="0"/>
              <a:t>3</a:t>
            </a:r>
            <a:r>
              <a:rPr lang="en-IN" sz="2400" dirty="0" smtClean="0"/>
              <a:t>=20 possible distinct samples of the required size.</a:t>
            </a:r>
          </a:p>
          <a:p>
            <a:pPr algn="just"/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1626</TotalTime>
  <Words>2179</Words>
  <Application>Microsoft Office PowerPoint</Application>
  <PresentationFormat>On-screen Show (4:3)</PresentationFormat>
  <Paragraphs>339</Paragraphs>
  <Slides>47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Urban</vt:lpstr>
      <vt:lpstr>Sampling designs</vt:lpstr>
      <vt:lpstr>Non probability sampling</vt:lpstr>
      <vt:lpstr>Example </vt:lpstr>
      <vt:lpstr>Slide 4</vt:lpstr>
      <vt:lpstr>Slide 5</vt:lpstr>
      <vt:lpstr>Probability sampling</vt:lpstr>
      <vt:lpstr>Contd..</vt:lpstr>
      <vt:lpstr>Simple random sampling</vt:lpstr>
      <vt:lpstr>Simple random sample</vt:lpstr>
      <vt:lpstr>Taking a random sample</vt:lpstr>
      <vt:lpstr>Alternate method</vt:lpstr>
      <vt:lpstr>Example </vt:lpstr>
      <vt:lpstr>Random number tables</vt:lpstr>
      <vt:lpstr>Slide 14</vt:lpstr>
      <vt:lpstr>Slide 15</vt:lpstr>
      <vt:lpstr>Simple random sample without replacement</vt:lpstr>
      <vt:lpstr>Complex random sampling designs</vt:lpstr>
      <vt:lpstr>Systematic sampling</vt:lpstr>
      <vt:lpstr>Contd...</vt:lpstr>
      <vt:lpstr>Stratified sampling</vt:lpstr>
      <vt:lpstr>Contd..</vt:lpstr>
      <vt:lpstr>How to form strata?</vt:lpstr>
      <vt:lpstr>Pilot study</vt:lpstr>
      <vt:lpstr>How should items be selected from each stratum?</vt:lpstr>
      <vt:lpstr>How many items be selected from each stratum?</vt:lpstr>
      <vt:lpstr>Example</vt:lpstr>
      <vt:lpstr>Proportional allocation Contd..</vt:lpstr>
      <vt:lpstr>Slide 28</vt:lpstr>
      <vt:lpstr>Slide 29</vt:lpstr>
      <vt:lpstr>Determining the sample sizes of different strata</vt:lpstr>
      <vt:lpstr>Cost optimal disproportionate sampling</vt:lpstr>
      <vt:lpstr>To determine the sample size of different strata</vt:lpstr>
      <vt:lpstr>Contd...</vt:lpstr>
      <vt:lpstr>Cluster sampling</vt:lpstr>
      <vt:lpstr>Example </vt:lpstr>
      <vt:lpstr>Cluster sampling contd…</vt:lpstr>
      <vt:lpstr>Area sampling</vt:lpstr>
      <vt:lpstr>Multi-stage sampling</vt:lpstr>
      <vt:lpstr>Contd…</vt:lpstr>
      <vt:lpstr>Multi stage sampling contd…</vt:lpstr>
      <vt:lpstr>Sampling with probability proportional to size</vt:lpstr>
      <vt:lpstr>Contd…</vt:lpstr>
      <vt:lpstr>Sequential sampling</vt:lpstr>
      <vt:lpstr>Single sampling</vt:lpstr>
      <vt:lpstr>Double sampling</vt:lpstr>
      <vt:lpstr>Multiple sampling</vt:lpstr>
      <vt:lpstr>Sequential sampling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Sampling designs</dc:title>
  <dc:creator>Resmi</dc:creator>
  <cp:lastModifiedBy>csfac113</cp:lastModifiedBy>
  <cp:revision>58</cp:revision>
  <dcterms:created xsi:type="dcterms:W3CDTF">2006-08-16T00:00:00Z</dcterms:created>
  <dcterms:modified xsi:type="dcterms:W3CDTF">2016-08-27T06:19:11Z</dcterms:modified>
</cp:coreProperties>
</file>